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2"/>
    <p:sldId id="425" r:id="rId3"/>
    <p:sldId id="481" r:id="rId4"/>
    <p:sldId id="482" r:id="rId5"/>
    <p:sldId id="483" r:id="rId6"/>
    <p:sldId id="535" r:id="rId7"/>
    <p:sldId id="540" r:id="rId8"/>
    <p:sldId id="537" r:id="rId9"/>
    <p:sldId id="536" r:id="rId10"/>
    <p:sldId id="538" r:id="rId11"/>
    <p:sldId id="539" r:id="rId12"/>
    <p:sldId id="541" r:id="rId13"/>
    <p:sldId id="542" r:id="rId14"/>
    <p:sldId id="543" r:id="rId15"/>
    <p:sldId id="544" r:id="rId16"/>
    <p:sldId id="546" r:id="rId17"/>
    <p:sldId id="547" r:id="rId18"/>
    <p:sldId id="579" r:id="rId19"/>
    <p:sldId id="548" r:id="rId20"/>
    <p:sldId id="551" r:id="rId21"/>
    <p:sldId id="545" r:id="rId22"/>
    <p:sldId id="549" r:id="rId23"/>
    <p:sldId id="550" r:id="rId24"/>
    <p:sldId id="552" r:id="rId25"/>
    <p:sldId id="553" r:id="rId26"/>
    <p:sldId id="554" r:id="rId27"/>
    <p:sldId id="555" r:id="rId28"/>
    <p:sldId id="580" r:id="rId29"/>
    <p:sldId id="581" r:id="rId30"/>
    <p:sldId id="582" r:id="rId31"/>
    <p:sldId id="583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84" r:id="rId50"/>
    <p:sldId id="585" r:id="rId51"/>
    <p:sldId id="573" r:id="rId52"/>
    <p:sldId id="574" r:id="rId53"/>
    <p:sldId id="575" r:id="rId54"/>
    <p:sldId id="576" r:id="rId55"/>
    <p:sldId id="577" r:id="rId56"/>
    <p:sldId id="586" r:id="rId57"/>
    <p:sldId id="587" r:id="rId58"/>
    <p:sldId id="578" r:id="rId59"/>
    <p:sldId id="588" r:id="rId60"/>
    <p:sldId id="589" r:id="rId61"/>
    <p:sldId id="592" r:id="rId62"/>
    <p:sldId id="594" r:id="rId63"/>
    <p:sldId id="595" r:id="rId64"/>
    <p:sldId id="596" r:id="rId65"/>
    <p:sldId id="597" r:id="rId66"/>
    <p:sldId id="598" r:id="rId67"/>
    <p:sldId id="599" r:id="rId68"/>
    <p:sldId id="600" r:id="rId69"/>
    <p:sldId id="593" r:id="rId70"/>
    <p:sldId id="590" r:id="rId71"/>
    <p:sldId id="591" r:id="rId72"/>
  </p:sldIdLst>
  <p:sldSz cx="9144000" cy="6858000" type="screen4x3"/>
  <p:notesSz cx="6858000" cy="9144000"/>
  <p:custDataLst>
    <p:tags r:id="rId7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4" autoAdjust="0"/>
    <p:restoredTop sz="92541" autoAdjust="0"/>
  </p:normalViewPr>
  <p:slideViewPr>
    <p:cSldViewPr snapToGrid="0">
      <p:cViewPr varScale="1">
        <p:scale>
          <a:sx n="81" d="100"/>
          <a:sy n="81" d="100"/>
        </p:scale>
        <p:origin x="127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224BB-AB68-43BA-A848-B3FD497B1B28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376AB-A5A9-4318-BE5F-1A47675436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376AB-A5A9-4318-BE5F-1A476754360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376AB-A5A9-4318-BE5F-1A476754360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376AB-A5A9-4318-BE5F-1A476754360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376AB-A5A9-4318-BE5F-1A4767543608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C067B-72CF-4CEF-B817-9B522328D097}" type="datetimeFigureOut">
              <a:rPr lang="zh-CN" altLang="en-US" smtClean="0"/>
              <a:t>2024/4/4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09C6A-FD71-4858-BEA3-8559DC091E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6%87%E5%AD%97%E8%AF%86%E5%88%AB/2600194?fromModule=lemma_inlin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hyperlink" Target="https://baike.baidu.com/item/%E6%95%85%E9%9A%9C%E8%AF%8A%E6%96%AD/5928542?fromModule=lemma_inlin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o.csdn.net/so/search?q=%E6%97%B6%E9%97%B4%E5%BA%8F%E5%88%97&amp;spm=1001.2101.3001.702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4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35.png"/><Relationship Id="rId9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2.png"/><Relationship Id="rId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35.png"/><Relationship Id="rId9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3.png"/><Relationship Id="rId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35.png"/><Relationship Id="rId9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75.png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0.png"/><Relationship Id="rId5" Type="http://schemas.openxmlformats.org/officeDocument/2006/relationships/image" Target="../media/image75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9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pic>
        <p:nvPicPr>
          <p:cNvPr id="4" name="图片 3" descr="6"/>
          <p:cNvPicPr>
            <a:picLocks noChangeAspect="1"/>
          </p:cNvPicPr>
          <p:nvPr/>
        </p:nvPicPr>
        <p:blipFill>
          <a:blip r:embed="rId3">
            <a:alphaModFix amt="62000"/>
          </a:blip>
          <a:srcRect t="35866" r="1004" b="6087"/>
          <a:stretch>
            <a:fillRect/>
          </a:stretch>
        </p:blipFill>
        <p:spPr>
          <a:xfrm>
            <a:off x="31755" y="1021056"/>
            <a:ext cx="9080487" cy="583694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19810" y="2506396"/>
            <a:ext cx="5104379" cy="88069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algn="ctr">
              <a:spcAft>
                <a:spcPts val="3790"/>
              </a:spcAft>
            </a:pPr>
            <a:r>
              <a:rPr lang="zh-TW" altLang="en-US" sz="43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zh-CN" altLang="en-US" sz="43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与模式识别</a:t>
            </a:r>
            <a:endParaRPr lang="zh-TW" altLang="en-US" sz="433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1811" y="3351279"/>
            <a:ext cx="4240372" cy="88069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algn="ctr">
              <a:spcAft>
                <a:spcPts val="3790"/>
              </a:spcAft>
            </a:pPr>
            <a:r>
              <a:rPr lang="zh-TW" altLang="en-US" sz="354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endParaRPr lang="en-US" altLang="zh-TW" sz="354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3790"/>
              </a:spcAft>
            </a:pPr>
            <a:r>
              <a:rPr lang="zh-CN" altLang="en-US" sz="354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吴鹏程</a:t>
            </a:r>
            <a:endParaRPr lang="en-US" altLang="zh-CN" sz="354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63926" y="5076856"/>
            <a:ext cx="5104379" cy="455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90"/>
              </a:spcAft>
            </a:pPr>
            <a:r>
              <a:rPr lang="en-US" altLang="zh-CN" sz="2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wupengcheng_mech@163.com</a:t>
            </a:r>
            <a:endParaRPr lang="zh-TW" altLang="en-US" sz="23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759" y="1130317"/>
            <a:ext cx="9309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马尔可夫模型：天气之间是具有相互联系的（有向图，带权重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权重就是我们的转换概率）</a:t>
            </a:r>
            <a:endParaRPr lang="zh-CN" altLang="en-US" dirty="0"/>
          </a:p>
        </p:txBody>
      </p:sp>
      <p:pic>
        <p:nvPicPr>
          <p:cNvPr id="4" name="图片 3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sp>
        <p:nvSpPr>
          <p:cNvPr id="7" name="矩形 6"/>
          <p:cNvSpPr/>
          <p:nvPr/>
        </p:nvSpPr>
        <p:spPr>
          <a:xfrm>
            <a:off x="31759" y="1515070"/>
            <a:ext cx="9112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难度提升：假设我无法观测到天气（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隐藏状态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），只能观测到空气湿度（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观察状态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5" y="2819707"/>
            <a:ext cx="7781709" cy="266001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41601" y="2459027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823080" y="2459027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94287" y="2459027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114642" y="2459027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818818" y="245037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4" name="矩形 13"/>
          <p:cNvSpPr/>
          <p:nvPr/>
        </p:nvSpPr>
        <p:spPr>
          <a:xfrm>
            <a:off x="5395318" y="473363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  <p:sp>
        <p:nvSpPr>
          <p:cNvPr id="15" name="矩形 14"/>
          <p:cNvSpPr/>
          <p:nvPr/>
        </p:nvSpPr>
        <p:spPr>
          <a:xfrm>
            <a:off x="15879" y="1946255"/>
            <a:ext cx="9112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我需要通过隐藏状态去获取观察状态，是不是需要获取隐藏状态与观察状态之间的联系！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8906" y="5862269"/>
            <a:ext cx="8217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：空气湿度是不是天气反应的结果？湿度能决定天气嘛？不能对不对？只有今天的天气，能决定明天的天气，今天的天气，决定今天的湿度，对不对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5" y="2819707"/>
            <a:ext cx="7781709" cy="266001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41601" y="2459027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823080" y="2459027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94287" y="2459027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114642" y="2459027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818818" y="245037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4" name="矩形 13"/>
          <p:cNvSpPr/>
          <p:nvPr/>
        </p:nvSpPr>
        <p:spPr>
          <a:xfrm>
            <a:off x="5560688" y="4506231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  <p:sp>
        <p:nvSpPr>
          <p:cNvPr id="15" name="矩形 14"/>
          <p:cNvSpPr/>
          <p:nvPr/>
        </p:nvSpPr>
        <p:spPr>
          <a:xfrm>
            <a:off x="5" y="1307593"/>
            <a:ext cx="9112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我需要通过隐藏状态去获取观察状态，是不是需要获取隐藏状态与观察状态之间的联系！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2368" y="5727683"/>
            <a:ext cx="5656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结论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：当前的状态只和前一状态有关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结论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：某个观测只和生成它的状态有关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22812" y="6001802"/>
            <a:ext cx="181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隐马尔可夫模型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sp>
        <p:nvSpPr>
          <p:cNvPr id="2" name="矩形 1"/>
          <p:cNvSpPr/>
          <p:nvPr/>
        </p:nvSpPr>
        <p:spPr>
          <a:xfrm>
            <a:off x="31758" y="1130317"/>
            <a:ext cx="6300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隐马尔可夫模型：建模序列数据的概率模型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31758" y="1484260"/>
            <a:ext cx="3539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隐马尔可夫模型有什么用呢？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58" y="1894404"/>
            <a:ext cx="8706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现已成功地用于，行为识别，</a:t>
            </a:r>
            <a:r>
              <a:rPr lang="zh-CN" altLang="en-US" dirty="0">
                <a:solidFill>
                  <a:srgbClr val="136EC2"/>
                </a:solidFill>
                <a:latin typeface="Helvetica Neue"/>
                <a:hlinkClick r:id="rId3"/>
              </a:rPr>
              <a:t>文字识别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以及</a:t>
            </a:r>
            <a:r>
              <a:rPr lang="zh-CN" altLang="en-US" dirty="0">
                <a:solidFill>
                  <a:srgbClr val="136EC2"/>
                </a:solidFill>
                <a:latin typeface="Helvetica Neue"/>
                <a:hlinkClick r:id="rId4"/>
              </a:rPr>
              <a:t>故障诊断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等领域。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01" y="2319937"/>
            <a:ext cx="5492318" cy="4065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sp>
        <p:nvSpPr>
          <p:cNvPr id="17" name="矩形 16"/>
          <p:cNvSpPr/>
          <p:nvPr/>
        </p:nvSpPr>
        <p:spPr>
          <a:xfrm>
            <a:off x="48851" y="1123089"/>
            <a:ext cx="91122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为什么有了马尔可夫，还需要隐马尔科夫呢？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主要在于：这个世界太复杂了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第一个，如果对观测序列进行过强的低阶马尔可夫假设，模型难以使用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第二个，如果对观测序列进行高阶马尔可夫假设，模型参数过多，难以确定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隐马尔可夫：假设隐藏序列是一个马尔可夫链，假设每个时刻的观测在给定隐状态的条件下互相独立。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9" y="3512541"/>
            <a:ext cx="7781709" cy="266001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82315" y="3151861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963794" y="3151861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435001" y="3151861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255356" y="3151861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59532" y="314320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4" name="矩形 13"/>
          <p:cNvSpPr/>
          <p:nvPr/>
        </p:nvSpPr>
        <p:spPr>
          <a:xfrm>
            <a:off x="5536032" y="5426471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87832"/>
            <a:ext cx="90633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马尔可夫链：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状态空间中经过从一个状态到另一个状态的转换的随机过程。该过程要求具备</a:t>
            </a:r>
            <a:r>
              <a:rPr lang="zh-CN" altLang="en-US" b="1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无记忆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的性质：下一状态的概率分布</a:t>
            </a:r>
            <a:r>
              <a:rPr lang="zh-CN" altLang="en-US" b="1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只能由当前状态决定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，在</a:t>
            </a:r>
            <a:r>
              <a:rPr lang="zh-CN" altLang="en-US" dirty="0">
                <a:solidFill>
                  <a:srgbClr val="FC5531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时间序列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中它前面的事件均与之无关。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sp>
        <p:nvSpPr>
          <p:cNvPr id="5" name="矩形 4"/>
          <p:cNvSpPr/>
          <p:nvPr/>
        </p:nvSpPr>
        <p:spPr>
          <a:xfrm>
            <a:off x="48851" y="1123089"/>
            <a:ext cx="9112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隐马尔可夫：假设隐藏序列是一个马尔可夫链，假设每个时刻的观测在给定隐状态的条件下互相独立。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9" y="3512541"/>
            <a:ext cx="7781709" cy="26600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82315" y="3151861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63794" y="3151861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35001" y="3151861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255356" y="3151861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59532" y="314320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2" name="矩形 11"/>
          <p:cNvSpPr/>
          <p:nvPr/>
        </p:nvSpPr>
        <p:spPr>
          <a:xfrm>
            <a:off x="5536032" y="5426471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5" y="1644830"/>
            <a:ext cx="7781709" cy="26600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57481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8960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10167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30522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34698" y="1275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2" name="矩形 11"/>
          <p:cNvSpPr/>
          <p:nvPr/>
        </p:nvSpPr>
        <p:spPr>
          <a:xfrm>
            <a:off x="5411198" y="355876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  <p:sp>
        <p:nvSpPr>
          <p:cNvPr id="13" name="矩形 12"/>
          <p:cNvSpPr/>
          <p:nvPr/>
        </p:nvSpPr>
        <p:spPr>
          <a:xfrm>
            <a:off x="2880043" y="4907714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隐马尔可夫三基本要素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5" y="1644830"/>
            <a:ext cx="7781709" cy="26600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57481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8960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10167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30522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34698" y="1275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2" name="矩形 11"/>
          <p:cNvSpPr/>
          <p:nvPr/>
        </p:nvSpPr>
        <p:spPr>
          <a:xfrm>
            <a:off x="5411198" y="355876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880043" y="4907714"/>
                <a:ext cx="295465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马尔可夫三基本要素</a:t>
                </a:r>
                <a:endParaRPr lang="en-US" altLang="zh-CN" sz="2400" dirty="0">
                  <a:solidFill>
                    <a:srgbClr val="4D4D4D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43" y="4907714"/>
                <a:ext cx="2954655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1" t="-52" r="-1085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7481" y="5987941"/>
                <a:ext cx="25218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/>
                  <a:t>初始概率分布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1" y="5987941"/>
                <a:ext cx="2521844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14" r="10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735056" y="6001802"/>
                <a:ext cx="31502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/>
                  <a:t>状态转移概率矩阵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056" y="6001802"/>
                <a:ext cx="3150221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4" t="-90" r="3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028179" y="5987940"/>
                <a:ext cx="2588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/>
                  <a:t>为决定观测序列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179" y="5987940"/>
                <a:ext cx="2588016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5" t="-114" r="20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0661" y="1499649"/>
          <a:ext cx="694174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盒子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红球数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白球数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507699" y="113031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各盒子的红白球数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-48640" y="2915031"/>
                <a:ext cx="9160885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按照下面的方法抽球，产生一个球的颜色的观测序列:开始，从4个盒子里以等概率随机选取1个盒子，从这个盒子里随机抽出1个球，记录其颜色后，放回:然后，从当前盒子随机转移到下一个盒子，规则是:如果当前盒子是盒子1，那么下一盒子一定是盒子2，如果当前是盒子2或3，那么分别以概率0.4和0.6转移到左边或右边的盒子，如果当前是盒子4，那么各以0.5的概率停留在盒子4或转移到盒子3;确定转移的盒子后，再从这个盒子里随机抽出1个球，记录其颜色，放回; 如此下去，重复进行5次。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指出它的隐马尔可夫参数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640" y="2915031"/>
                <a:ext cx="9160885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4" t="-17" r="7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1151121"/>
            <a:ext cx="5221177" cy="3748375"/>
          </a:xfrm>
          <a:prstGeom prst="rect">
            <a:avLst/>
          </a:prstGeom>
        </p:spPr>
      </p:pic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108"/>
            <a:ext cx="9144000" cy="12243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0661" y="1499649"/>
          <a:ext cx="694174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盒子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红球数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白球数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507699" y="113031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各盒子的红白球数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-48640" y="2915031"/>
                <a:ext cx="9160885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按照下面的方法抽球，产生一个球的颜色的观测序列:开始，从4个盒子里以等概率随机选取1个盒子，从这个盒子里随机抽出1个球，记录其颜色后，放回:然后，从当前盒子随机转移到下一个盒子，规则是:如果当前盒子是盒子1，那么下一盒子一定是盒子2，如果当前是盒子2或3，那么分别以概率0.4和0.6转移到左边或右边的盒子，如果当前是盒子4，那么各以0.5的概率停留在盒子4或转移到盒子3;确定转移的盒子后，再从这个盒子里随机抽出1个球，记录其颜色，放回; 如此下去，重复进行5次。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指出它的隐马尔可夫参数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640" y="2915031"/>
                <a:ext cx="9160885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4" t="-17" r="7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" y="5135445"/>
            <a:ext cx="2546466" cy="1663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74" y="5718371"/>
            <a:ext cx="2889114" cy="4973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635" y="4727895"/>
            <a:ext cx="1933333" cy="1980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pic>
        <p:nvPicPr>
          <p:cNvPr id="4" name="图片 3" descr="6"/>
          <p:cNvPicPr>
            <a:picLocks noChangeAspect="1"/>
          </p:cNvPicPr>
          <p:nvPr/>
        </p:nvPicPr>
        <p:blipFill>
          <a:blip r:embed="rId3">
            <a:alphaModFix amt="62000"/>
          </a:blip>
          <a:srcRect t="35866" r="1004" b="6087"/>
          <a:stretch>
            <a:fillRect/>
          </a:stretch>
        </p:blipFill>
        <p:spPr>
          <a:xfrm>
            <a:off x="31755" y="1021056"/>
            <a:ext cx="9080487" cy="583694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19810" y="2506396"/>
            <a:ext cx="5104379" cy="88069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algn="ctr">
              <a:spcAft>
                <a:spcPts val="3790"/>
              </a:spcAft>
            </a:pPr>
            <a:r>
              <a:rPr lang="zh-TW" altLang="en-US" sz="43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zh-CN" altLang="en-US" sz="43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与模式识别</a:t>
            </a:r>
            <a:endParaRPr lang="zh-TW" altLang="en-US" sz="433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1811" y="3351279"/>
            <a:ext cx="4240372" cy="88069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algn="ctr">
              <a:spcAft>
                <a:spcPts val="3790"/>
              </a:spcAft>
            </a:pPr>
            <a:r>
              <a:rPr lang="en-US" altLang="zh-CN" sz="354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05-</a:t>
            </a:r>
            <a:r>
              <a:rPr lang="zh-CN" altLang="en-US" sz="354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隐马尔可夫</a:t>
            </a:r>
            <a:endParaRPr lang="en-US" altLang="zh-CN" sz="354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3790"/>
              </a:spcAft>
            </a:pPr>
            <a:r>
              <a:rPr lang="zh-CN" altLang="en-US" sz="354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吴鹏程</a:t>
            </a:r>
            <a:endParaRPr lang="en-US" altLang="zh-CN" sz="354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63926" y="5076856"/>
            <a:ext cx="5104379" cy="455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90"/>
              </a:spcAft>
            </a:pPr>
            <a:r>
              <a:rPr lang="en-US" altLang="zh-CN" sz="2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wupengcheng_mech@163.com</a:t>
            </a:r>
            <a:endParaRPr lang="zh-TW" altLang="en-US" sz="23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0661" y="1499649"/>
          <a:ext cx="694174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3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盒子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红球数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白球数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507699" y="113031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各盒子的红白球数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-48640" y="2915031"/>
                <a:ext cx="9160885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按照下面的方法抽球，产生一个球的颜色的观测序列:开始，从4个盒子里以等概率随机选取1个盒子，从这个盒子里随机抽出1个球，记录其颜色后，放回:然后，从当前盒子随机转移到下一个盒子，规则是:如果当前盒子是盒子1，那么下一盒子一定是盒子2，如果当前是盒子2或3，那么分别以概率0.4和0.6转移到左边或右边的盒子，如果当前是盒子4，那么各以0.5的概率停留在盒子4或转移到盒子3;确定转移的盒子后，再从这个盒子里随机抽出1个球，记录其颜色，放回; 如此下去，重复进行5次。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指出它的隐马尔可夫参数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强调，隐马尔可夫链的继续构造，与盒子的来回取没有任何关系</a:t>
                </a:r>
                <a:endParaRPr lang="en-US" altLang="zh-CN" b="1" dirty="0">
                  <a:solidFill>
                    <a:srgbClr val="FF0000"/>
                  </a:solidFill>
                  <a:highlight>
                    <a:srgbClr val="FFFF00"/>
                  </a:highligh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640" y="2915031"/>
                <a:ext cx="9160885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4" t="-17" r="7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" y="5135445"/>
            <a:ext cx="2546466" cy="1663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74" y="5718371"/>
            <a:ext cx="2889114" cy="4973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635" y="4727895"/>
            <a:ext cx="1933333" cy="19809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5" y="1644830"/>
            <a:ext cx="7781709" cy="26600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57481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8960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10167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30522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34698" y="1275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2" name="矩形 11"/>
          <p:cNvSpPr/>
          <p:nvPr/>
        </p:nvSpPr>
        <p:spPr>
          <a:xfrm>
            <a:off x="5411198" y="355876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  <p:sp>
        <p:nvSpPr>
          <p:cNvPr id="13" name="矩形 12"/>
          <p:cNvSpPr/>
          <p:nvPr/>
        </p:nvSpPr>
        <p:spPr>
          <a:xfrm>
            <a:off x="31759" y="481306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马尔可夫三基本问题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759" y="5167215"/>
                <a:ext cx="9112241" cy="1508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r>
                  <a:rPr lang="zh-CN" altLang="en-US" sz="2000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概率计算问题。给定模型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和观测序列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计算模型在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出现的概率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回到刚刚白球的例子：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即为模型确定了，我现在给你一个观测序列，即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次取到的球颜色为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的概率为多少</a:t>
                </a:r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" y="5167215"/>
                <a:ext cx="9112241" cy="1508105"/>
              </a:xfrm>
              <a:prstGeom prst="rect">
                <a:avLst/>
              </a:prstGeom>
              <a:blipFill rotWithShape="1">
                <a:blip r:embed="rId4"/>
                <a:stretch>
                  <a:fillRect t="-1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5" y="1644830"/>
            <a:ext cx="7781709" cy="26600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57481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8960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10167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30522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34698" y="1275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2" name="矩形 11"/>
          <p:cNvSpPr/>
          <p:nvPr/>
        </p:nvSpPr>
        <p:spPr>
          <a:xfrm>
            <a:off x="5411198" y="355876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  <p:sp>
        <p:nvSpPr>
          <p:cNvPr id="13" name="矩形 12"/>
          <p:cNvSpPr/>
          <p:nvPr/>
        </p:nvSpPr>
        <p:spPr>
          <a:xfrm>
            <a:off x="31759" y="481306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马尔可夫三基本问题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759" y="5167215"/>
                <a:ext cx="9112241" cy="1508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概率计算问题。</a:t>
                </a:r>
                <a:r>
                  <a:rPr lang="zh-CN" altLang="en-US" sz="2000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给定模型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和观测序列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计算模型在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出现的概率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回到刚刚白球的例子：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即为模型确定了，我现在给你一个观测序列，即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次取到的球颜色为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的概率为多少</a:t>
                </a:r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" y="5167215"/>
                <a:ext cx="9112241" cy="1508105"/>
              </a:xfrm>
              <a:prstGeom prst="rect">
                <a:avLst/>
              </a:prstGeom>
              <a:blipFill rotWithShape="1">
                <a:blip r:embed="rId4"/>
                <a:stretch>
                  <a:fillRect t="-1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5" y="1644830"/>
            <a:ext cx="7781709" cy="26600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57481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8960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10167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30522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34698" y="1275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2" name="矩形 11"/>
          <p:cNvSpPr/>
          <p:nvPr/>
        </p:nvSpPr>
        <p:spPr>
          <a:xfrm>
            <a:off x="5411198" y="34290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  <p:sp>
        <p:nvSpPr>
          <p:cNvPr id="13" name="矩形 12"/>
          <p:cNvSpPr/>
          <p:nvPr/>
        </p:nvSpPr>
        <p:spPr>
          <a:xfrm>
            <a:off x="31759" y="481306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马尔可夫三基本问题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759" y="5167215"/>
                <a:ext cx="911224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(2)</a:t>
                </a:r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学习问题</a:t>
                </a:r>
                <a:r>
                  <a:rPr lang="en-US" altLang="zh-CN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，估计模型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参数，使得在该模型下观测序列概率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最大，即用极大似然估计的方法估计参数</a:t>
                </a:r>
                <a:endParaRPr lang="en-US" altLang="zh-CN" sz="2000" b="1" dirty="0">
                  <a:solidFill>
                    <a:srgbClr val="4D4D4D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现在是我知道我观测状态的情况了，求我模型的参数！！！</a:t>
                </a:r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" y="5167215"/>
                <a:ext cx="9112241" cy="1015663"/>
              </a:xfrm>
              <a:prstGeom prst="rect">
                <a:avLst/>
              </a:prstGeom>
              <a:blipFill rotWithShape="1">
                <a:blip r:embed="rId4"/>
                <a:stretch>
                  <a:fillRect t="-22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5" y="1644830"/>
            <a:ext cx="7781709" cy="26600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57481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8960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10167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30522" y="128415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34698" y="1275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2" name="矩形 11"/>
          <p:cNvSpPr/>
          <p:nvPr/>
        </p:nvSpPr>
        <p:spPr>
          <a:xfrm>
            <a:off x="5411198" y="34290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  <p:sp>
        <p:nvSpPr>
          <p:cNvPr id="13" name="矩形 12"/>
          <p:cNvSpPr/>
          <p:nvPr/>
        </p:nvSpPr>
        <p:spPr>
          <a:xfrm>
            <a:off x="31759" y="481306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马尔可夫三基本问题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0" y="5213170"/>
                <a:ext cx="9112241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(3)</a:t>
                </a:r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预测问题</a:t>
                </a:r>
                <a:r>
                  <a:rPr lang="en-US" altLang="zh-CN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已知模型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和观测序列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，求对给定观测序列条件概率</a:t>
                </a:r>
                <a:r>
                  <a:rPr lang="en-US" altLang="zh-CN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P(I|0)</a:t>
                </a:r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最大的状态序列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即给定观测序列，求最有可能的对应的状态序列</a:t>
                </a:r>
                <a:r>
                  <a:rPr lang="en-US" altLang="zh-CN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</a:p>
              <a:p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现在是隐藏状态未知，观测状态知道了，求隐藏状态最可能是多少，即模型参数知道了，白球</a:t>
                </a:r>
                <a:r>
                  <a:rPr lang="en-US" altLang="zh-CN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  <a:r>
                  <a:rPr lang="zh-CN" altLang="en-US" sz="2000" b="1" dirty="0">
                    <a:solidFill>
                      <a:srgbClr val="4D4D4D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黑球等都知道了，求隐藏状态序列</a:t>
                </a:r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13170"/>
                <a:ext cx="9112241" cy="1631216"/>
              </a:xfrm>
              <a:prstGeom prst="rect">
                <a:avLst/>
              </a:prstGeom>
              <a:blipFill rotWithShape="1">
                <a:blip r:embed="rId4"/>
                <a:stretch>
                  <a:fillRect t="-28" r="7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89877" y="4333487"/>
            <a:ext cx="4005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暴力求解法（不推荐）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9877" y="4835990"/>
            <a:ext cx="4005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前向算法（要求掌握）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89876" y="5338493"/>
            <a:ext cx="4005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（要求掌握）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5879" y="1144354"/>
                <a:ext cx="9112241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概率计算问题。给定模型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和观测序列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计算模型在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zh-CN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下观测序列</a:t>
                </a:r>
                <a:r>
                  <a:rPr lang="en-US" altLang="zh-CN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出现的概率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9" y="1144354"/>
                <a:ext cx="9112241" cy="677108"/>
              </a:xfrm>
              <a:prstGeom prst="rect">
                <a:avLst/>
              </a:prstGeom>
              <a:blipFill rotWithShape="1">
                <a:blip r:embed="rId3"/>
                <a:stretch>
                  <a:fillRect t="-12" r="7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1759" y="2008746"/>
                <a:ext cx="90804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2.</a:t>
                </a:r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学习问题</a:t>
                </a:r>
                <a:r>
                  <a:rPr lang="en-US" altLang="zh-CN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，估计模型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参数，使得在该模型下观测序列概率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最大，即用极大似然估计的方法估计参数</a:t>
                </a:r>
                <a:endPara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" y="2008746"/>
                <a:ext cx="9080487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37" r="7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759" y="2816910"/>
                <a:ext cx="908048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3.</a:t>
                </a:r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预测问题</a:t>
                </a:r>
                <a:r>
                  <a:rPr lang="en-US" altLang="zh-CN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已知模型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和观测序列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，求对给定观测序列条件概率</a:t>
                </a:r>
                <a:r>
                  <a:rPr lang="en-US" altLang="zh-CN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P(I|0)</a:t>
                </a:r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最大的状态序列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即给定观测序列，求最有可能的对应的状态序列</a:t>
                </a:r>
                <a:r>
                  <a:rPr lang="en-US" altLang="zh-CN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" y="2816910"/>
                <a:ext cx="9080486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5" r="7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759" y="1130317"/>
            <a:ext cx="4005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暴力求解法（不推荐）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1680338"/>
                <a:ext cx="9080486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概率计算问题。给定模型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和观测序列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计算模型在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出现的概率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80338"/>
                <a:ext cx="9080486" cy="677108"/>
              </a:xfrm>
              <a:prstGeom prst="rect">
                <a:avLst/>
              </a:prstGeom>
              <a:blipFill rotWithShape="1">
                <a:blip r:embed="rId3"/>
                <a:stretch>
                  <a:fillRect t="-19" r="7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1757" y="2598903"/>
                <a:ext cx="9080486" cy="3551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首先计算观测状态序列的概率分布：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I|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假设，链长为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，就得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</m:oMath>
                </a14:m>
                <a:endParaRPr lang="zh-CN" altLang="zh-CN" dirty="0"/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2.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假设已经有一个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𝐼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，这个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是确定的情况下，那对应其得到的观测序列则为：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假设链长为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)⋅⋅⋅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3.</a:t>
                </a:r>
                <a:r>
                  <a:rPr lang="zh-CN" altLang="en-US" dirty="0"/>
                  <a:t>得到联合分布概率，即</a:t>
                </a:r>
                <a:r>
                  <a:rPr lang="en-US" altLang="zh-CN" dirty="0"/>
                  <a:t>O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同时出现的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)⋅⋅⋅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zh-CN" dirty="0"/>
              </a:p>
              <a:p>
                <a:r>
                  <a:rPr lang="en-US" altLang="zh-CN" dirty="0"/>
                  <a:t>4.</a:t>
                </a:r>
                <a:r>
                  <a:rPr lang="zh-CN" altLang="en-US" dirty="0"/>
                  <a:t>对有所可能的状态序列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求和，得到观测序列</a:t>
                </a:r>
                <a:r>
                  <a:rPr lang="en-US" altLang="zh-CN" dirty="0"/>
                  <a:t>O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zh-CN" altLang="zh-CN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)⋯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7" y="2598903"/>
                <a:ext cx="9080486" cy="3551165"/>
              </a:xfrm>
              <a:prstGeom prst="rect">
                <a:avLst/>
              </a:prstGeom>
              <a:blipFill rotWithShape="1">
                <a:blip r:embed="rId4"/>
                <a:stretch>
                  <a:fillRect t="-14" r="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9" y="1130317"/>
            <a:ext cx="4005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前向算法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606856"/>
                <a:ext cx="91440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定义 (前向概率)给定隐马尔可夫模型入，定义到时刻t部分观测序列为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,且状态为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的概率为前向概率，记作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6856"/>
                <a:ext cx="9144000" cy="923330"/>
              </a:xfrm>
              <a:prstGeom prst="rect">
                <a:avLst/>
              </a:prstGeom>
              <a:blipFill rotWithShape="1">
                <a:blip r:embed="rId3"/>
                <a:stretch>
                  <a:fillRect t="-33" b="-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1759" y="2342640"/>
            <a:ext cx="8985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 10.2(观测序列概率的前向算法)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输入:隐马尔可夫模型入，观测序列O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输出:观测序列概率 P(O|A)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1286" y="3280561"/>
                <a:ext cx="8906726" cy="3419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）计算初值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）递推，对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…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T-1</a:t>
                </a:r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）终止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6" y="3280561"/>
                <a:ext cx="8906726" cy="3419013"/>
              </a:xfrm>
              <a:prstGeom prst="rect">
                <a:avLst/>
              </a:prstGeom>
              <a:blipFill rotWithShape="1">
                <a:blip r:embed="rId4"/>
                <a:stretch>
                  <a:fillRect l="-2" t="-4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52" y="1108662"/>
            <a:ext cx="7595582" cy="5689944"/>
          </a:xfrm>
          <a:prstGeom prst="rect">
            <a:avLst/>
          </a:prstGeom>
        </p:spPr>
      </p:pic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308" y="113031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一些概率和期望值的计算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537"/>
            <a:ext cx="7986409" cy="5030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4" y="1708042"/>
            <a:ext cx="9144000" cy="3441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754" y="1095201"/>
            <a:ext cx="356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什么是马尔可夫模型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15494" y="5531966"/>
            <a:ext cx="60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知道今天天气情况下，明天是什么天气？？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6" y="1165785"/>
            <a:ext cx="7788005" cy="566900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2" y="1238952"/>
            <a:ext cx="7961905" cy="5619048"/>
          </a:xfrm>
          <a:prstGeom prst="rect">
            <a:avLst/>
          </a:prstGeom>
        </p:spPr>
      </p:pic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8456"/>
            <a:ext cx="8861898" cy="1770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2337" y="3587807"/>
                <a:ext cx="81650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=(红,白,红)，试用前向算法计算P(O|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37" y="3587807"/>
                <a:ext cx="8165085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15" r="4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=(红,白,红)，试用前向算法计算P(O|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）计算初值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2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70123" y="4516192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=0.2∗0.5=0.10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23" y="4516192"/>
                <a:ext cx="457200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4" t="-19" r="14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>
            <a:off x="1196502" y="3500529"/>
            <a:ext cx="301558" cy="3693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05344" y="1770497"/>
            <a:ext cx="614128" cy="5544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060995" y="2315215"/>
            <a:ext cx="614128" cy="5544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=(红,白,红)，试用前向算法计算P(O|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）计算初值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2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70123" y="4516192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=0.2∗0.5=0.10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23" y="4516192"/>
                <a:ext cx="457200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4" t="-19" r="14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>
            <a:off x="1196502" y="3500529"/>
            <a:ext cx="301558" cy="3693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385889" y="2315215"/>
            <a:ext cx="614128" cy="5544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615472" y="2315215"/>
            <a:ext cx="614128" cy="5544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270123" y="4991193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=0.4∗0.4=0.16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23" y="4991193"/>
                <a:ext cx="457200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4" t="-25" r="14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=(红,白,红)，试用前向算法计算P(O|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）计算初值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  <a:blipFill rotWithShape="1">
                <a:blip r:embed="rId7"/>
                <a:stretch>
                  <a:fillRect t="-2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70123" y="4516192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=0.2∗0.5=0.10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23" y="4516192"/>
                <a:ext cx="457200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4" t="-19" r="14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>
            <a:off x="1215957" y="3500529"/>
            <a:ext cx="301558" cy="3693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395617" y="2840446"/>
            <a:ext cx="614128" cy="5544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08859" y="2379197"/>
            <a:ext cx="614128" cy="5544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270123" y="4991193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=0.4∗0.4=0.16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23" y="4991193"/>
                <a:ext cx="4572000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4" t="-25" r="14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70123" y="5466194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=0.4∗0.7=0.16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23" y="5466194"/>
                <a:ext cx="4572000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4" t="-31" r="14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=(红,白,红)，试用前向算法计算P(O|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）计算初值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2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/>
          <p:cNvSpPr/>
          <p:nvPr/>
        </p:nvSpPr>
        <p:spPr>
          <a:xfrm>
            <a:off x="1215957" y="3500529"/>
            <a:ext cx="301558" cy="3693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95617" y="2840446"/>
            <a:ext cx="614128" cy="5544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208859" y="2379197"/>
            <a:ext cx="614128" cy="5544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1753" y="4661008"/>
                <a:ext cx="9080493" cy="1526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）递推，对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…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T-1</a:t>
                </a:r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3" y="4661008"/>
                <a:ext cx="9080493" cy="1526700"/>
              </a:xfrm>
              <a:prstGeom prst="rect">
                <a:avLst/>
              </a:prstGeom>
              <a:blipFill rotWithShape="1">
                <a:blip r:embed="rId7"/>
                <a:stretch>
                  <a:fillRect t="-7" r="7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=(红,白,红)，试用前向算法计算P(O|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）计算初值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2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1753" y="4661008"/>
                <a:ext cx="9080493" cy="1526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）递推，对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…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T-1</a:t>
                </a:r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3" y="4661008"/>
                <a:ext cx="9080493" cy="1526700"/>
              </a:xfrm>
              <a:prstGeom prst="rect">
                <a:avLst/>
              </a:prstGeom>
              <a:blipFill rotWithShape="1">
                <a:blip r:embed="rId7"/>
                <a:stretch>
                  <a:fillRect t="-7" r="7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-719847" y="3700533"/>
                <a:ext cx="5949537" cy="3157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(1)&amp;&amp;=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(2)&amp;&amp;=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(3)=&amp;&amp;=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9847" y="3700533"/>
                <a:ext cx="5949537" cy="3157467"/>
              </a:xfrm>
              <a:prstGeom prst="rect">
                <a:avLst/>
              </a:prstGeom>
              <a:blipFill rotWithShape="1">
                <a:blip r:embed="rId2"/>
                <a:stretch>
                  <a:fillRect l="7" t="-12" r="8" b="-2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0" y="1642284"/>
                <a:ext cx="9080493" cy="1526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）递推，对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…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T-1</a:t>
                </a:r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42284"/>
                <a:ext cx="9080493" cy="1526700"/>
              </a:xfrm>
              <a:prstGeom prst="rect">
                <a:avLst/>
              </a:prstGeom>
              <a:blipFill rotWithShape="1">
                <a:blip r:embed="rId5"/>
                <a:stretch>
                  <a:fillRect t="-11" r="7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89715" y="5063759"/>
                <a:ext cx="3181832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(2)=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715" y="5063759"/>
                <a:ext cx="3181832" cy="972702"/>
              </a:xfrm>
              <a:prstGeom prst="rect">
                <a:avLst/>
              </a:prstGeom>
              <a:blipFill rotWithShape="1">
                <a:blip r:embed="rId6"/>
                <a:stretch>
                  <a:fillRect l="-15" t="-28" r="10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395036" y="3926865"/>
                <a:ext cx="3176511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(1)=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036" y="3926865"/>
                <a:ext cx="3176511" cy="972702"/>
              </a:xfrm>
              <a:prstGeom prst="rect">
                <a:avLst/>
              </a:prstGeom>
              <a:blipFill rotWithShape="1">
                <a:blip r:embed="rId7"/>
                <a:stretch>
                  <a:fillRect l="-2" t="-3" r="10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817821" y="1130317"/>
                <a:ext cx="5839099" cy="4653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(1)&amp;&amp;=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)=0.154×0.5=0.077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(2)&amp;&amp;=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)=0.184×0.6=0.1104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(3)=&amp;&amp;=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)=0.202×0.3=0.0606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(1)=&amp;&amp;=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)=0.04187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(2)=&amp;&amp;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)=0.03551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21" y="1130317"/>
                <a:ext cx="5839099" cy="4653453"/>
              </a:xfrm>
              <a:prstGeom prst="rect">
                <a:avLst/>
              </a:prstGeom>
              <a:blipFill rotWithShape="1">
                <a:blip r:embed="rId2"/>
                <a:stretch>
                  <a:fillRect l="-8" r="2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sp>
        <p:nvSpPr>
          <p:cNvPr id="5" name="文本框 4"/>
          <p:cNvSpPr txBox="1"/>
          <p:nvPr/>
        </p:nvSpPr>
        <p:spPr>
          <a:xfrm>
            <a:off x="31754" y="1095201"/>
            <a:ext cx="356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什么是马尔可夫模型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0879" y="1732825"/>
            <a:ext cx="8188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现在给定了一个初始的天气状态矩阵晴天、多云、雨天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[0.8,0.1,0.1]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，是不是知道后续的结果了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78" y="2563822"/>
            <a:ext cx="7928043" cy="30230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4594" y="5894616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今天是晴天的情况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=0.8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0.5+0.1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0.25+0.1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0.25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740000" y="1102273"/>
                <a:ext cx="5839099" cy="4653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(1)&amp;&amp;=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)=0.154×0.5=0.077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(2)&amp;&amp;=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)=0.184×0.6=0.1104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(3)=&amp;&amp;=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)=0.202×0.3=0.0606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(1)=&amp;&amp;=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)=0.04187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(2)=&amp;&amp;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)=0.03551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00" y="1102273"/>
                <a:ext cx="5839099" cy="4653453"/>
              </a:xfrm>
              <a:prstGeom prst="rect">
                <a:avLst/>
              </a:prstGeom>
              <a:blipFill rotWithShape="1">
                <a:blip r:embed="rId2"/>
                <a:stretch>
                  <a:fillRect l="-2" t="-12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025615" y="6001802"/>
                <a:ext cx="1546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????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615" y="6001802"/>
                <a:ext cx="154638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1" t="-113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=(红,白,红)，试用前向算法计算P(O|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）计算初值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2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754" y="4475102"/>
                <a:ext cx="9080493" cy="1526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）递推，对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…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T-1</a:t>
                </a:r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4475102"/>
                <a:ext cx="9080493" cy="1526700"/>
              </a:xfrm>
              <a:prstGeom prst="rect">
                <a:avLst/>
              </a:prstGeom>
              <a:blipFill rotWithShape="1">
                <a:blip r:embed="rId7"/>
                <a:stretch>
                  <a:fillRect t="-17" r="7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753" y="5688249"/>
                <a:ext cx="4572000" cy="11482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）终止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3" y="5688249"/>
                <a:ext cx="4572000" cy="1148263"/>
              </a:xfrm>
              <a:prstGeom prst="rect">
                <a:avLst/>
              </a:prstGeom>
              <a:blipFill rotWithShape="1">
                <a:blip r:embed="rId8"/>
                <a:stretch>
                  <a:fillRect t="-48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=(红,白,红)，试用前向算法计算P(O|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）计算初值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4572000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2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754" y="4475102"/>
                <a:ext cx="9080493" cy="1526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）递推，对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…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T-1</a:t>
                </a:r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4475102"/>
                <a:ext cx="9080493" cy="1526700"/>
              </a:xfrm>
              <a:prstGeom prst="rect">
                <a:avLst/>
              </a:prstGeom>
              <a:blipFill rotWithShape="1">
                <a:blip r:embed="rId7"/>
                <a:stretch>
                  <a:fillRect t="-17" r="7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753" y="5688249"/>
                <a:ext cx="4572000" cy="11482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）终止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3" y="5688249"/>
                <a:ext cx="4572000" cy="1148263"/>
              </a:xfrm>
              <a:prstGeom prst="rect">
                <a:avLst/>
              </a:prstGeom>
              <a:blipFill rotWithShape="1">
                <a:blip r:embed="rId8"/>
                <a:stretch>
                  <a:fillRect t="-48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8966326" cy="1791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2448" y="3656041"/>
                <a:ext cx="4572000" cy="11482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）终止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48" y="3656041"/>
                <a:ext cx="4572000" cy="1148263"/>
              </a:xfrm>
              <a:prstGeom prst="rect">
                <a:avLst/>
              </a:prstGeom>
              <a:blipFill rotWithShape="1">
                <a:blip r:embed="rId5"/>
                <a:stretch>
                  <a:fillRect l="-4" t="-30" r="4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786288" y="5175859"/>
                <a:ext cx="3393750" cy="871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)=0.13022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288" y="5175859"/>
                <a:ext cx="3393750" cy="871136"/>
              </a:xfrm>
              <a:prstGeom prst="rect">
                <a:avLst/>
              </a:prstGeom>
              <a:blipFill rotWithShape="1">
                <a:blip r:embed="rId6"/>
                <a:stretch>
                  <a:fillRect l="-16" t="-70" r="6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8966326" cy="1791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2448" y="3656041"/>
                <a:ext cx="4572000" cy="11482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）终止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48" y="3656041"/>
                <a:ext cx="4572000" cy="1148263"/>
              </a:xfrm>
              <a:prstGeom prst="rect">
                <a:avLst/>
              </a:prstGeom>
              <a:blipFill rotWithShape="1">
                <a:blip r:embed="rId5"/>
                <a:stretch>
                  <a:fillRect l="-4" t="-30" r="4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786288" y="5175859"/>
                <a:ext cx="3393750" cy="871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)=0.13022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288" y="5175859"/>
                <a:ext cx="3393750" cy="871136"/>
              </a:xfrm>
              <a:prstGeom prst="rect">
                <a:avLst/>
              </a:prstGeom>
              <a:blipFill rotWithShape="1">
                <a:blip r:embed="rId6"/>
                <a:stretch>
                  <a:fillRect l="-16" t="-70" r="6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3880" y="2949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879" y="1127720"/>
                <a:ext cx="911224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定义 10.3(后向概率) 给定隐马尔可夫模型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，定义在时刻t状态为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的条件下，从t+1到T的部分观测序列为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的概率为后向概率，记作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可以用递推的方法求得后向概率(i)及观测序列概率P(O|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9" y="1127720"/>
                <a:ext cx="9112241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50" r="-920" b="-5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-7769" y="2226262"/>
                <a:ext cx="898578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算法 (观测序列概率的后向算法)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输入:隐马尔可夫模型入，观测序列O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输出:观测序列概率 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69" y="2226262"/>
                <a:ext cx="8985781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2" t="-64" r="4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1286" y="3280561"/>
                <a:ext cx="8906726" cy="3358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=1,2,3,…,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t=T-1,T-2,T-3,…,1</a:t>
                </a:r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zh-CN" dirty="0"/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）终止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6" y="3280561"/>
                <a:ext cx="8906726" cy="3358420"/>
              </a:xfrm>
              <a:prstGeom prst="rect">
                <a:avLst/>
              </a:prstGeom>
              <a:blipFill rotWithShape="1">
                <a:blip r:embed="rId5"/>
                <a:stretch>
                  <a:fillRect l="-2" t="-4" r="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3880" y="2949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例 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=(红,白,红)，试用后向算法计算P(O|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15839" y="5007675"/>
                <a:ext cx="4544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(1)=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39" y="5007675"/>
                <a:ext cx="454412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4" t="-18" r="1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15839" y="4016892"/>
                <a:ext cx="4334648" cy="902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39" y="4016892"/>
                <a:ext cx="4334648" cy="902427"/>
              </a:xfrm>
              <a:prstGeom prst="rect">
                <a:avLst/>
              </a:prstGeom>
              <a:blipFill rotWithShape="1">
                <a:blip r:embed="rId7"/>
                <a:stretch>
                  <a:fillRect l="-15" t="-57" r="3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685490" y="5601692"/>
                <a:ext cx="33522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/>
                  <a:t>5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0.5+0.2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0.4+0.3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0.7=0.54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490" y="5601692"/>
                <a:ext cx="3352200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2" t="-89" r="3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3880" y="2949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=(红,白,红)，试用后向算法计算P(O|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341383" y="414288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作业，把完整过程写完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3880" y="439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=(红,白,红)，试用后向算法计算P(O|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399749" y="429852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，把完整过程写完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3880" y="439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5876" y="1130317"/>
                <a:ext cx="9128122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概率计算问题。给定模型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和观测序列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计算模型在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zh-CN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下观测序列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出现的概率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运用方法：前向法、后向法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76" y="1130317"/>
                <a:ext cx="9128122" cy="1231106"/>
              </a:xfrm>
              <a:prstGeom prst="rect">
                <a:avLst/>
              </a:prstGeom>
              <a:blipFill rotWithShape="1">
                <a:blip r:embed="rId3"/>
                <a:stretch>
                  <a:fillRect t="-1" r="7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sp>
        <p:nvSpPr>
          <p:cNvPr id="5" name="文本框 4"/>
          <p:cNvSpPr txBox="1"/>
          <p:nvPr/>
        </p:nvSpPr>
        <p:spPr>
          <a:xfrm>
            <a:off x="31754" y="1095201"/>
            <a:ext cx="356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什么是马尔可夫模型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7625" y="1512792"/>
            <a:ext cx="8764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现在给定了一个初始的天气状态矩阵晴天、多云、雨天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[0.8,0.1,0.1]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，是不是知道后续的结果了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78" y="2322191"/>
            <a:ext cx="7928043" cy="30230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4594" y="5894616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今天是晴天的情况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=0.8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0.5+0.1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0.25+0.1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0.25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3880" y="439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5876" y="1130317"/>
                <a:ext cx="912812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2.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学习问题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，估计模型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参数，使得在该模型下观测序列概率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最大，即用极大似然估计的方法估计参数</a:t>
                </a:r>
                <a:endPara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两种：有监督的，无监督的（会编程计算）</a:t>
                </a:r>
                <a:endPara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76" y="1130317"/>
                <a:ext cx="9128122" cy="1015663"/>
              </a:xfrm>
              <a:prstGeom prst="rect">
                <a:avLst/>
              </a:prstGeom>
              <a:blipFill rotWithShape="1">
                <a:blip r:embed="rId3"/>
                <a:stretch>
                  <a:fillRect t="-2" r="7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4685" y="1094858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学习算法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主要分为两种，监督学习算法，与非监督学习算法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-22905" y="1894991"/>
                <a:ext cx="9143999" cy="2424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假设已给训练数据包含S个长度相同的观测序列和对应的状态序列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那么可以利用极大似然估计法来估计隐马尔可夫模型的参数，具体方法如下.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转移概率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估计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05" y="1894991"/>
                <a:ext cx="9143999" cy="2424446"/>
              </a:xfrm>
              <a:prstGeom prst="rect">
                <a:avLst/>
              </a:prstGeom>
              <a:blipFill rotWithShape="1">
                <a:blip r:embed="rId3"/>
                <a:stretch>
                  <a:fillRect t="-6" r="6" b="-1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686" y="3050370"/>
                <a:ext cx="9005566" cy="75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设样本中时刻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处于状态i时刻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+1转移到状态j的频数为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，那么状态转移概率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的估计是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" y="3050370"/>
                <a:ext cx="9005566" cy="757259"/>
              </a:xfrm>
              <a:prstGeom prst="rect">
                <a:avLst/>
              </a:prstGeom>
              <a:blipFill rotWithShape="1">
                <a:blip r:embed="rId4"/>
                <a:stretch>
                  <a:fillRect l="-3" t="-61" r="3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-4685" y="4289450"/>
                <a:ext cx="9107560" cy="1388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观测概率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估计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设样本中状态为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j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并观测为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k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的频数是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那么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状态为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j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观测为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k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估计是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5" y="4289450"/>
                <a:ext cx="9107560" cy="1388713"/>
              </a:xfrm>
              <a:prstGeom prst="rect">
                <a:avLst/>
              </a:prstGeom>
              <a:blipFill rotWithShape="1">
                <a:blip r:embed="rId5"/>
                <a:stretch>
                  <a:fillRect l="3" t="-2" r="2" b="-2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686" y="5770410"/>
                <a:ext cx="91439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3.初始状态概率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为S个样本中初始状态为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的频率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由于监督学习需要使用训练数据，而人工标注训练数据往往代价很高，有时就会利用非监督学习的方法.</a:t>
                </a: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" y="5770410"/>
                <a:ext cx="9143999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3" t="-18" r="3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4685" y="1094858"/>
            <a:ext cx="43043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学习算法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主要分为两种，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监督学习算法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掌握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-22905" y="1894991"/>
                <a:ext cx="9143999" cy="2424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假设已给训练数据包含S个长度相同的观测序列和对应的状态序列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那么可以利用极大似然估计法来估计隐马尔可夫模型的参数，具体方法如下.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转移概率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估计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05" y="1894991"/>
                <a:ext cx="9143999" cy="2424446"/>
              </a:xfrm>
              <a:prstGeom prst="rect">
                <a:avLst/>
              </a:prstGeom>
              <a:blipFill rotWithShape="1">
                <a:blip r:embed="rId3"/>
                <a:stretch>
                  <a:fillRect t="-6" r="6" b="-1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686" y="3050370"/>
                <a:ext cx="9005566" cy="75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设样本中时刻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处于状态i时刻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+1转移到状态j的频数为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，那么状态转移概率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的估计是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" y="3050370"/>
                <a:ext cx="9005566" cy="757259"/>
              </a:xfrm>
              <a:prstGeom prst="rect">
                <a:avLst/>
              </a:prstGeom>
              <a:blipFill rotWithShape="1">
                <a:blip r:embed="rId4"/>
                <a:stretch>
                  <a:fillRect l="-3" t="-61" r="3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-4685" y="4289450"/>
                <a:ext cx="9107560" cy="1388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观测概率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估计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设样本中状态为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j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并观测为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k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的频数是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那么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状态为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j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观测为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k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估计是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5" y="4289450"/>
                <a:ext cx="9107560" cy="1388713"/>
              </a:xfrm>
              <a:prstGeom prst="rect">
                <a:avLst/>
              </a:prstGeom>
              <a:blipFill rotWithShape="1">
                <a:blip r:embed="rId5"/>
                <a:stretch>
                  <a:fillRect l="3" t="-2" r="2" b="-2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686" y="5770410"/>
                <a:ext cx="91439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3.初始状态概率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为S个样本中初始状态为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的频率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由于监督学习需要使用训练数据，而人工标注训练数据往往代价很高，有时就会利用非监督学习的方法.</a:t>
                </a: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" y="5770410"/>
                <a:ext cx="9143999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3" t="-18" r="3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4685" y="1094858"/>
            <a:ext cx="4179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无监督学习算法，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Baum-Welch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759" y="1494968"/>
                <a:ext cx="9112241" cy="5590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无监督学习算法，</a:t>
                </a:r>
                <a:endPara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输入：观测数据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…,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输出：隐马尔可夫模型参数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）初始化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对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n=0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，选取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，得到模型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）递推，对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3…,</a:t>
                </a:r>
              </a:p>
              <a:p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eqArr>
                    </m:oMath>
                  </m:oMathPara>
                </a14:m>
                <a:endParaRPr lang="zh-CN" altLang="zh-CN" dirty="0"/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右值各值按观测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…,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计算。</a:t>
                </a:r>
                <a:endParaRPr lang="zh-CN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" y="1494968"/>
                <a:ext cx="9112241" cy="5590377"/>
              </a:xfrm>
              <a:prstGeom prst="rect">
                <a:avLst/>
              </a:prstGeom>
              <a:blipFill rotWithShape="1">
                <a:blip r:embed="rId3"/>
                <a:stretch>
                  <a:fillRect t="-3" b="-6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4685" y="1094858"/>
            <a:ext cx="48269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无监督学习算法，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Baum-Welch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掌握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759" y="1494968"/>
                <a:ext cx="9112241" cy="4743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输入：观测数据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…,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输出：隐马尔可夫模型参数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）初始化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对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n=0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，选取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，得到模型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）递推，对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3…,</a:t>
                </a:r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eqArr>
                    </m:oMath>
                  </m:oMathPara>
                </a14:m>
                <a:endParaRPr lang="zh-CN" altLang="zh-CN" dirty="0"/>
              </a:p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右值各值按观测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…,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计算。</a:t>
                </a:r>
                <a:endParaRPr lang="zh-CN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" y="1494968"/>
                <a:ext cx="9112241" cy="4743350"/>
              </a:xfrm>
              <a:prstGeom prst="rect">
                <a:avLst/>
              </a:prstGeom>
              <a:blipFill rotWithShape="1">
                <a:blip r:embed="rId3"/>
                <a:stretch>
                  <a:fillRect t="-4" b="-7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5059680" y="2971800"/>
            <a:ext cx="64008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V="1">
            <a:off x="5459163" y="3657600"/>
            <a:ext cx="719523" cy="5420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9067" y="5005117"/>
                <a:ext cx="4656275" cy="787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67" y="5005117"/>
                <a:ext cx="4656275" cy="787139"/>
              </a:xfrm>
              <a:prstGeom prst="rect">
                <a:avLst/>
              </a:prstGeom>
              <a:blipFill rotWithShape="1">
                <a:blip r:embed="rId3"/>
                <a:stretch>
                  <a:fillRect l="-11" t="-6" r="7" b="-2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760" y="1082485"/>
                <a:ext cx="9112240" cy="4237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输入：观测数据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输出：隐马尔可夫模型参数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）初始化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n=0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，选取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，得到模型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）递推，对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3…,</a:t>
                </a:r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eqArr>
                    </m:oMath>
                  </m:oMathPara>
                </a14:m>
                <a:endParaRPr lang="zh-CN" altLang="zh-CN" dirty="0"/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右值各值按观测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计算。</a:t>
                </a:r>
                <a:endParaRPr lang="zh-CN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0" y="1082485"/>
                <a:ext cx="9112240" cy="4237635"/>
              </a:xfrm>
              <a:prstGeom prst="rect">
                <a:avLst/>
              </a:prstGeom>
              <a:blipFill rotWithShape="1">
                <a:blip r:embed="rId4"/>
                <a:stretch>
                  <a:fillRect t="-11" b="-9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624520" y="6001802"/>
                <a:ext cx="3926716" cy="746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520" y="6001802"/>
                <a:ext cx="3926716" cy="746679"/>
              </a:xfrm>
              <a:prstGeom prst="rect">
                <a:avLst/>
              </a:prstGeom>
              <a:blipFill rotWithShape="1">
                <a:blip r:embed="rId5"/>
                <a:stretch>
                  <a:fillRect l="-2" t="-56" r="15" b="-2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3880" y="439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5876" y="1130317"/>
                <a:ext cx="912812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2.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学习问题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，估计模型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参数，使得在该模型下观测序列概率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最大，即用极大似然估计的方法估计参数</a:t>
                </a:r>
                <a:endPara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endPara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两种：有监督的，无监督的</a:t>
                </a:r>
                <a:endPara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76" y="1130317"/>
                <a:ext cx="9128122" cy="1323439"/>
              </a:xfrm>
              <a:prstGeom prst="rect">
                <a:avLst/>
              </a:prstGeom>
              <a:blipFill rotWithShape="1">
                <a:blip r:embed="rId3"/>
                <a:stretch>
                  <a:fillRect t="-1" r="7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3880" y="439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后向算法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5876" y="1130317"/>
                <a:ext cx="912812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3.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预测问题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已知模型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和观测序列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，求对给定观测序列条件概率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P(I|0)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最大的状态序列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即给定观测序列，求最有可能的对应的状态序列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</a:p>
              <a:p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预测算法：近似算法、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维特比算法，务必掌握维特比算法！！！</a:t>
                </a:r>
                <a:endPara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76" y="1130317"/>
                <a:ext cx="9128122" cy="1323439"/>
              </a:xfrm>
              <a:prstGeom prst="rect">
                <a:avLst/>
              </a:prstGeom>
              <a:blipFill rotWithShape="1">
                <a:blip r:embed="rId3"/>
                <a:stretch>
                  <a:fillRect t="-1" r="7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1757"/>
            <a:ext cx="9080487" cy="4491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513" y="111491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近似算法</a:t>
            </a:r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" y="1251757"/>
            <a:ext cx="9080487" cy="4491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513" y="111491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近似算法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14491" y="5879929"/>
            <a:ext cx="6316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只针对当前步进行计算，有没有发现？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1806363"/>
            <a:ext cx="9080487" cy="32227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0050" y="1234616"/>
            <a:ext cx="9309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马尔可夫模型：天气之间是具有相互联系的（有向图，带权重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权重就是我们的转换概率）</a:t>
            </a:r>
            <a:endParaRPr lang="zh-CN" altLang="en-US" dirty="0"/>
          </a:p>
        </p:txBody>
      </p:sp>
      <p:pic>
        <p:nvPicPr>
          <p:cNvPr id="4" name="图片 3" descr="素材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sp>
        <p:nvSpPr>
          <p:cNvPr id="6" name="文本框 5"/>
          <p:cNvSpPr txBox="1"/>
          <p:nvPr/>
        </p:nvSpPr>
        <p:spPr>
          <a:xfrm>
            <a:off x="4876800" y="4194687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转移概率</a:t>
            </a:r>
          </a:p>
        </p:txBody>
      </p:sp>
      <p:sp>
        <p:nvSpPr>
          <p:cNvPr id="7" name="矩形 6"/>
          <p:cNvSpPr/>
          <p:nvPr/>
        </p:nvSpPr>
        <p:spPr>
          <a:xfrm>
            <a:off x="1293779" y="5331834"/>
            <a:ext cx="88424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马尔可夫性质：未来的状态只条件依赖于当前状态（一阶）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未来的状态只条件依赖于当前，及上一阶段的状态（二阶）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884" y="1130317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维特比算法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04638" y="1618783"/>
                <a:ext cx="8939362" cy="5003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输入：模型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和观测序列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输出：最优路径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(1)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初始化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)=0,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eqArr>
                    </m:oMath>
                  </m:oMathPara>
                </a14:m>
                <a:endParaRPr lang="zh-CN" altLang="zh-CN" dirty="0"/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）递推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zh-CN" altLang="zh-CN" dirty="0"/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）终止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ar</m:t>
                          </m:r>
                          <m:r>
                            <m:rPr>
                              <m:sty m:val="p"/>
                            </m:rPr>
                            <a:rPr lang="en-US" altLang="zh-CN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 [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eqArr>
                    </m:oMath>
                  </m:oMathPara>
                </a14:m>
                <a:endParaRPr lang="zh-CN" altLang="zh-CN" dirty="0"/>
              </a:p>
              <a:p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38" y="1618783"/>
                <a:ext cx="8939362" cy="5003999"/>
              </a:xfrm>
              <a:prstGeom prst="rect">
                <a:avLst/>
              </a:prstGeom>
              <a:blipFill rotWithShape="1">
                <a:blip r:embed="rId3"/>
                <a:stretch>
                  <a:fillRect l="-2" t="-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4754" y="3304998"/>
                <a:ext cx="4854469" cy="1523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</m:t>
                          </m:r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 [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e>
                          <m:eqArr>
                            <m:eqArrPr>
                              <m:ctrlPr>
                                <a:rPr lang="zh-CN" altLang="zh-CN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limLow>
                                <m:limLow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1⩽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⩽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lim>
                              </m:limLow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 [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=1,2,⋯,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54" y="3304998"/>
                <a:ext cx="4854469" cy="15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O=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（红，白，红），试求最优状态序列，即最优路径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-3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754" y="3869861"/>
                <a:ext cx="9080492" cy="904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(1)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初始化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)=0,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9080492" cy="904415"/>
              </a:xfrm>
              <a:prstGeom prst="rect">
                <a:avLst/>
              </a:prstGeom>
              <a:blipFill rotWithShape="1">
                <a:blip r:embed="rId6"/>
                <a:stretch>
                  <a:fillRect t="-19" r="7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754" y="4828331"/>
                <a:ext cx="90804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时，对每一个状态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3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求状态为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o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为红的概率，记此概率为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4828331"/>
                <a:ext cx="9080492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115" r="7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8653" y="5251718"/>
                <a:ext cx="4130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 err="1"/>
                  <a:t>i</a:t>
                </a:r>
                <a:r>
                  <a:rPr lang="en-US" altLang="zh-CN" dirty="0"/>
                  <a:t>=1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653" y="5251718"/>
                <a:ext cx="4130041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1" t="-73" r="1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6794" y="5817136"/>
                <a:ext cx="4296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=0.2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0.5=0.1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4" y="5817136"/>
                <a:ext cx="4296369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" t="-145" r="1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6794" y="6240523"/>
                <a:ext cx="4366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=0.2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0.5=0.1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4" y="6240523"/>
                <a:ext cx="4366132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2" t="-102" r="14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O=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（红，白，红），试求最优状态序列，即最优路径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-3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754" y="3869861"/>
                <a:ext cx="9080492" cy="904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(1)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初始化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)=0,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9080492" cy="904415"/>
              </a:xfrm>
              <a:prstGeom prst="rect">
                <a:avLst/>
              </a:prstGeom>
              <a:blipFill rotWithShape="1">
                <a:blip r:embed="rId6"/>
                <a:stretch>
                  <a:fillRect t="-19" r="7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754" y="4828331"/>
                <a:ext cx="90804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时，对每一个状态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3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求状态为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o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为红的概率，记此概率为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4828331"/>
                <a:ext cx="9080492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115" r="7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8653" y="5251718"/>
                <a:ext cx="4130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 err="1"/>
                  <a:t>i</a:t>
                </a:r>
                <a:r>
                  <a:rPr lang="en-US" altLang="zh-CN" dirty="0"/>
                  <a:t>=1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653" y="5251718"/>
                <a:ext cx="4130041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1" t="-73" r="1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6794" y="5817136"/>
                <a:ext cx="4296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=0.2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0.5=0.1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4" y="5817136"/>
                <a:ext cx="4296369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" t="-145" r="1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6794" y="6240523"/>
                <a:ext cx="4434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=0.4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0.4=0.16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4" y="6240523"/>
                <a:ext cx="4434676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2" t="-102" r="13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153281" y="6001802"/>
                <a:ext cx="7761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281" y="6001802"/>
                <a:ext cx="776110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7" t="-113" r="35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O=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（红，白，红），试求最优状态序列，即最优路径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-3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754" y="3869861"/>
                <a:ext cx="9080492" cy="904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(1)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初始化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)=0,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3869861"/>
                <a:ext cx="9080492" cy="904415"/>
              </a:xfrm>
              <a:prstGeom prst="rect">
                <a:avLst/>
              </a:prstGeom>
              <a:blipFill rotWithShape="1">
                <a:blip r:embed="rId6"/>
                <a:stretch>
                  <a:fillRect t="-19" r="7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754" y="4828331"/>
                <a:ext cx="90804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t=1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时，对每一个状态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3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求状态为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o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为红的概率，记此概率为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" y="4828331"/>
                <a:ext cx="9080492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115" r="7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8653" y="5251718"/>
                <a:ext cx="4130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 err="1"/>
                  <a:t>i</a:t>
                </a:r>
                <a:r>
                  <a:rPr lang="en-US" altLang="zh-CN" dirty="0"/>
                  <a:t>=1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653" y="5251718"/>
                <a:ext cx="4130041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1" t="-73" r="1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6794" y="5817136"/>
                <a:ext cx="4296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=0.2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0.5=0.1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4" y="5817136"/>
                <a:ext cx="4296369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" t="-145" r="1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6794" y="6240523"/>
                <a:ext cx="4434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=0.4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0.4=0.16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4" y="6240523"/>
                <a:ext cx="4434676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2" t="-102" r="13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743340" y="5948370"/>
                <a:ext cx="4434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=0.4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0.7=0.28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340" y="5948370"/>
                <a:ext cx="4434676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2" t="-88" r="8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O=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（红，白，红），试求最优状态序列，即最优路径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-3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1754" y="3869861"/>
            <a:ext cx="9080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递推，对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t=2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…T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396444" y="4413951"/>
                <a:ext cx="4854469" cy="1523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)=</m:t>
                          </m:r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 [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e>
                          <m:eqArr>
                            <m:eqArrPr>
                              <m:ctrlPr>
                                <a:rPr lang="zh-CN" altLang="zh-CN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limLow>
                                <m:limLow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1⩽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⩽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lim>
                              </m:limLow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 [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=1,2,⋯,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444" y="4413951"/>
                <a:ext cx="4854469" cy="1523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O=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（红，白，红），试求最优状态序列，即最优路径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-3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1754" y="3869861"/>
            <a:ext cx="9080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递推，对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t=2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…T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77037" y="4237019"/>
                <a:ext cx="5412251" cy="1149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(1)&amp;=</m:t>
                              </m:r>
                              <m:limLow>
                                <m:limLow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1⩽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⩽3</m:t>
                                  </m:r>
                                </m:lim>
                              </m:limLow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 [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&amp;=</m:t>
                          </m:r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 {0.10×0.5,0.16×0.3,0.28×0.2}×0.5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&amp;=0.028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37" y="4237019"/>
                <a:ext cx="5412251" cy="1149289"/>
              </a:xfrm>
              <a:prstGeom prst="rect">
                <a:avLst/>
              </a:prstGeom>
              <a:blipFill rotWithShape="1">
                <a:blip r:embed="rId6"/>
                <a:stretch>
                  <a:fillRect l="-6" t="-26" r="8" b="-2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777037" y="5540525"/>
                <a:ext cx="5309980" cy="1154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(1)&amp;=</m:t>
                              </m:r>
                              <m:limLow>
                                <m:limLow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𝑎𝑟𝑔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1⩽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⩽3</m:t>
                                  </m:r>
                                </m:lim>
                              </m:limLow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 [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 {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0.10×0.5,0.16×0.3,0.28×0.2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37" y="5540525"/>
                <a:ext cx="5309980" cy="1154868"/>
              </a:xfrm>
              <a:prstGeom prst="rect">
                <a:avLst/>
              </a:prstGeom>
              <a:blipFill rotWithShape="1">
                <a:blip r:embed="rId7"/>
                <a:stretch>
                  <a:fillRect l="-6" t="-13" r="8" b="-1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7" y="1695170"/>
            <a:ext cx="7412477" cy="1480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9" y="3176130"/>
            <a:ext cx="9112246" cy="3721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394326" y="991817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O=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（红，白，红），试求最优状态序列，即最优路径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326" y="991817"/>
                <a:ext cx="4572000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3" t="-90" r="3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7963014" y="28529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时刻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17"/>
            <a:ext cx="9144000" cy="32800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314" y="1736695"/>
            <a:ext cx="838095" cy="591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78983" y="4989970"/>
                <a:ext cx="2793393" cy="478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1⩽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⩽3</m:t>
                          </m:r>
                        </m:lim>
                      </m:limLow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 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)=0.0147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983" y="4989970"/>
                <a:ext cx="2793393" cy="478401"/>
              </a:xfrm>
              <a:prstGeom prst="rect">
                <a:avLst/>
              </a:prstGeom>
              <a:blipFill rotWithShape="1">
                <a:blip r:embed="rId5"/>
                <a:stretch>
                  <a:fillRect l="-18" t="-29" r="19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03115" y="4620638"/>
                <a:ext cx="3080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表示最优概率，则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15" y="4620638"/>
                <a:ext cx="308045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6" t="-102" r="19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045611" y="5550420"/>
                <a:ext cx="27253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最优路径的重点是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，则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11" y="5550420"/>
                <a:ext cx="272536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5" t="-141" r="1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216340" y="6001802"/>
                <a:ext cx="2711320" cy="454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ar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g</m:t>
                          </m:r>
                        </m:fName>
                        <m: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 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340" y="6001802"/>
                <a:ext cx="2711320" cy="454804"/>
              </a:xfrm>
              <a:prstGeom prst="rect">
                <a:avLst/>
              </a:prstGeom>
              <a:blipFill rotWithShape="1">
                <a:blip r:embed="rId8"/>
                <a:stretch>
                  <a:fillRect l="-2" t="-92" r="21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314" y="1736695"/>
            <a:ext cx="838095" cy="5910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87548" y="1204662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）由最优路径的终点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08291" y="1997230"/>
                <a:ext cx="3758337" cy="661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在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时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(3)=3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在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时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(3)=3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291" y="1997230"/>
                <a:ext cx="3758337" cy="661015"/>
              </a:xfrm>
              <a:prstGeom prst="rect">
                <a:avLst/>
              </a:prstGeom>
              <a:blipFill rotWithShape="1">
                <a:blip r:embed="rId4"/>
                <a:stretch>
                  <a:fillRect l="-10" t="-23" r="4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30276" y="305966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于是求得最优路径，即最优状态序列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872899" y="3059668"/>
                <a:ext cx="26044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=(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)=(3,3,3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899" y="3059668"/>
                <a:ext cx="260443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64" r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0" y="3793621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93621"/>
                <a:ext cx="8966326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35" r="1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5445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0" y="6163833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已知观测序列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O=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（红，白，红），试求最优状态序列，即最优路径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63833"/>
                <a:ext cx="9112246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142" r="7" b="-3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3880" y="43980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课后作业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考虑盒子和球模型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,状态集合Q={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,2,3},观测集合V=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{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红，白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}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317"/>
                <a:ext cx="896632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141"/>
            <a:ext cx="9112246" cy="182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设T=3，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=(红,白,红)，试用后向算法计算P(O|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529"/>
                <a:ext cx="911224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1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399749" y="429852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，把完整过程写完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0050" y="1234616"/>
            <a:ext cx="9309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马尔可夫模型：天气之间是具有相互联系的（有向图，带权重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权重就是我们的转换概率）</a:t>
            </a:r>
            <a:endParaRPr lang="zh-CN" altLang="en-US" dirty="0"/>
          </a:p>
        </p:txBody>
      </p:sp>
      <p:pic>
        <p:nvPicPr>
          <p:cNvPr id="4" name="图片 3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pic>
        <p:nvPicPr>
          <p:cNvPr id="7" name="图片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02"/>
          <a:stretch>
            <a:fillRect/>
          </a:stretch>
        </p:blipFill>
        <p:spPr>
          <a:xfrm>
            <a:off x="681145" y="3004755"/>
            <a:ext cx="7781709" cy="84848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4556" y="1453369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给定盒子和球组成的隐马尔可夫模型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135342" y="1453369"/>
                <a:ext cx="14764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42" y="1453369"/>
                <a:ext cx="147643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" t="-132" r="19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31051" y="2358439"/>
                <a:ext cx="7032011" cy="83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=(0.2,0.4,0.4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)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051" y="2358439"/>
                <a:ext cx="7032011" cy="830548"/>
              </a:xfrm>
              <a:prstGeom prst="rect">
                <a:avLst/>
              </a:prstGeom>
              <a:blipFill rotWithShape="1">
                <a:blip r:embed="rId4"/>
                <a:stretch>
                  <a:fillRect l="-6" t="-6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759" y="112516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课后作业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94406" y="3355393"/>
                <a:ext cx="872030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m:t>设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=4, 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m:t>红,白,红,白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m:t>,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分别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用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前向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、</m:t>
                      </m:r>
                      <m:r>
                        <m:rPr>
                          <m:nor/>
                        </m:rP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m:t>后向算法计算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要求：写出具体计算过程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6" y="3355393"/>
                <a:ext cx="8720307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5" t="-8" r="3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795736" y="2062264"/>
            <a:ext cx="35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51848" y="2062264"/>
            <a:ext cx="35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白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59" y="112516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课后作业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dirty="0"/>
          </a:p>
        </p:txBody>
      </p:sp>
      <p:pic>
        <p:nvPicPr>
          <p:cNvPr id="3" name="图片 2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5422" y="1577699"/>
                <a:ext cx="8713156" cy="1338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考虑盒子和球组成的隐马尔可夫模型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altLang="zh-CN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=(0.2,0.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,0.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)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</m:oMath>
                  </m:oMathPara>
                </a14:m>
                <a:endParaRPr lang="zh-CN" altLang="zh-CN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2" y="1577699"/>
                <a:ext cx="8713156" cy="1338380"/>
              </a:xfrm>
              <a:prstGeom prst="rect">
                <a:avLst/>
              </a:prstGeom>
              <a:blipFill rotWithShape="1">
                <a:blip r:embed="rId3"/>
                <a:stretch>
                  <a:fillRect l="-2" t="-27" r="5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1759" y="3059668"/>
                <a:ext cx="87131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m:t>设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nor/>
                        </m:rPr>
                        <a:rPr lang="zh-CN" altLang="en-US" i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1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m:t>红,白,红,红,白,红,白,白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i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m:t>,用前向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m:t>后向概率计算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" y="3059668"/>
                <a:ext cx="8713156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6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9085" y="338792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要求：写出具体计算过程</a:t>
            </a:r>
          </a:p>
        </p:txBody>
      </p:sp>
      <p:sp>
        <p:nvSpPr>
          <p:cNvPr id="10" name="矩形 9"/>
          <p:cNvSpPr/>
          <p:nvPr/>
        </p:nvSpPr>
        <p:spPr>
          <a:xfrm>
            <a:off x="31759" y="390084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课后作业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9085" y="4425871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在习题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的基础上，利用维特比算法求最优路径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759" y="1130317"/>
            <a:ext cx="9309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马尔可夫模型：天气之间是具有相互联系的（有向图，带权重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权重就是我们的转换概率）</a:t>
            </a:r>
            <a:endParaRPr lang="zh-CN" altLang="en-US" dirty="0"/>
          </a:p>
        </p:txBody>
      </p:sp>
      <p:pic>
        <p:nvPicPr>
          <p:cNvPr id="4" name="图片 3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sp>
        <p:nvSpPr>
          <p:cNvPr id="7" name="矩形 6"/>
          <p:cNvSpPr/>
          <p:nvPr/>
        </p:nvSpPr>
        <p:spPr>
          <a:xfrm>
            <a:off x="31759" y="1515070"/>
            <a:ext cx="91122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难度提升：假设我无法观测到天气（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隐藏状态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），只能观测到空气湿度（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观察状态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注意点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观察状态与隐藏状态并不是一一对应的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如空气湿度：干燥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潮湿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闷热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/……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天气：晴天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阴天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04776" y="38656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我需要通过隐藏状态去获取观察状态，是不是需要获取隐藏状态与观察状态之间的联系！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素材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" y="59395"/>
            <a:ext cx="3154228" cy="708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9" y="856198"/>
            <a:ext cx="9080487" cy="1857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0"/>
          </a:p>
        </p:txBody>
      </p:sp>
      <p:sp>
        <p:nvSpPr>
          <p:cNvPr id="7" name="矩形 6"/>
          <p:cNvSpPr/>
          <p:nvPr/>
        </p:nvSpPr>
        <p:spPr>
          <a:xfrm>
            <a:off x="31759" y="1159807"/>
            <a:ext cx="91122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难度提升：假设我无法观测到天气（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隐藏状态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），只能观测到空气湿度（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观察状态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我需要通过隐藏状态去获取观察状态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就搭建好了一个最基本的隐马尔可夫模型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5" y="3429000"/>
            <a:ext cx="7781709" cy="266001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7481" y="306832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838960" y="306832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10167" y="306832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130522" y="3068320"/>
            <a:ext cx="1681479" cy="1412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834698" y="30596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隐藏状态</a:t>
            </a:r>
          </a:p>
        </p:txBody>
      </p:sp>
      <p:sp>
        <p:nvSpPr>
          <p:cNvPr id="14" name="矩形 13"/>
          <p:cNvSpPr/>
          <p:nvPr/>
        </p:nvSpPr>
        <p:spPr>
          <a:xfrm>
            <a:off x="5411198" y="534293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观察状态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k5YzIwODcxNzliNzJiMWNhN2E0OGYzNWQxZTg3NTU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5882</Words>
  <Application>Microsoft Office PowerPoint</Application>
  <PresentationFormat>全屏显示(4:3)</PresentationFormat>
  <Paragraphs>444</Paragraphs>
  <Slides>71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2" baseType="lpstr">
      <vt:lpstr>Helvetica Neue</vt:lpstr>
      <vt:lpstr>等线</vt:lpstr>
      <vt:lpstr>黑体</vt:lpstr>
      <vt:lpstr>宋体</vt:lpstr>
      <vt:lpstr>微软雅黑</vt:lpstr>
      <vt:lpstr>Arial</vt:lpstr>
      <vt:lpstr>Calibri</vt:lpstr>
      <vt:lpstr>Calibri Light</vt:lpstr>
      <vt:lpstr>Cambria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wupengcheng</dc:creator>
  <cp:lastModifiedBy>澄宸 冷</cp:lastModifiedBy>
  <cp:revision>246</cp:revision>
  <dcterms:created xsi:type="dcterms:W3CDTF">2024-03-12T00:46:00Z</dcterms:created>
  <dcterms:modified xsi:type="dcterms:W3CDTF">2024-04-04T11:10:44Z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66B55C4511094E67BEFA7BC859E28F83_12</vt:lpwstr>
  </property>
  <property fmtid="{D5CDD505-2E9C-101B-9397-08002B2CF9AE}" pid="3" name="KSOProductBuildVer">
    <vt:lpwstr>2052-12.1.0.16388</vt:lpwstr>
  </property>
</Properties>
</file>